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76" r:id="rId4"/>
    <p:sldId id="302" r:id="rId5"/>
    <p:sldId id="369" r:id="rId6"/>
    <p:sldId id="372" r:id="rId7"/>
    <p:sldId id="374" r:id="rId8"/>
    <p:sldId id="373" r:id="rId9"/>
    <p:sldId id="303" r:id="rId10"/>
    <p:sldId id="335" r:id="rId11"/>
    <p:sldId id="370" r:id="rId12"/>
    <p:sldId id="382" r:id="rId13"/>
    <p:sldId id="363" r:id="rId14"/>
    <p:sldId id="360" r:id="rId15"/>
    <p:sldId id="377" r:id="rId16"/>
    <p:sldId id="378" r:id="rId17"/>
    <p:sldId id="379" r:id="rId18"/>
    <p:sldId id="380" r:id="rId19"/>
    <p:sldId id="376" r:id="rId20"/>
    <p:sldId id="371" r:id="rId21"/>
    <p:sldId id="280" r:id="rId22"/>
  </p:sldIdLst>
  <p:sldSz cx="18288000" cy="10287000"/>
  <p:notesSz cx="6858000" cy="9144000"/>
  <p:embeddedFontLst>
    <p:embeddedFont>
      <p:font typeface="08서울남산체 L" panose="02020603020101020101" pitchFamily="18" charset="-127"/>
      <p:regular r:id="rId24"/>
    </p:embeddedFont>
    <p:embeddedFont>
      <p:font typeface="08서울남산체 M" panose="02020603020101020101" pitchFamily="18" charset="-127"/>
      <p:regular r:id="rId25"/>
    </p:embeddedFont>
    <p:embeddedFont>
      <p:font typeface="1훈핑크풍차 Regular" panose="02020603020101020101" pitchFamily="18" charset="-127"/>
      <p:regular r:id="rId26"/>
    </p:embeddedFont>
    <p:embeddedFont>
      <p:font typeface="210 앱굴림 L" panose="020206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Y헤드라인M" panose="0203060000010101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아리따-돋움4.0(OTF)-Medium" panose="02020603020101020101" pitchFamily="18" charset="-127"/>
      <p:regular r:id="rId35"/>
    </p:embeddedFont>
    <p:embeddedFont>
      <p:font typeface="아리따-돋움4.0(OTF)-SemiBold" panose="02020603020101020101" pitchFamily="18" charset="-127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8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D3F4"/>
    <a:srgbClr val="0A27CD"/>
    <a:srgbClr val="F4F4F4"/>
    <a:srgbClr val="E7E3E3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2033" autoAdjust="0"/>
  </p:normalViewPr>
  <p:slideViewPr>
    <p:cSldViewPr>
      <p:cViewPr varScale="1">
        <p:scale>
          <a:sx n="70" d="100"/>
          <a:sy n="70" d="100"/>
        </p:scale>
        <p:origin x="804" y="66"/>
      </p:cViewPr>
      <p:guideLst>
        <p:guide orient="horz" pos="348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5A1A4-AAAF-4106-B04E-B12C952CBB4C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4E818B-D2A7-455A-A0C3-06EC44D08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534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zlx454545@gmail.com</a:t>
            </a:r>
          </a:p>
          <a:p>
            <a:r>
              <a:rPr lang="en-US" altLang="ko-KR" dirty="0"/>
              <a:t>insertend23@gmail.com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E818B-D2A7-455A-A0C3-06EC44D0816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757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841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14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274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78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47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08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82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0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03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4E818B-D2A7-455A-A0C3-06EC44D0816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696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 관련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피드글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작성 가능하도록 권한 부여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통과 </a:t>
            </a:r>
            <a:r>
              <a:rPr lang="ko-KR" altLang="en-US" sz="1200" dirty="0" err="1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못할시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게시글 작성 불가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부적절 게시물 삭제 요청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18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7840B-8F4D-4F5C-82C6-FD337F3CD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D7469-B74D-4146-8934-23FAAE23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E1CF6-93E8-4FA6-932E-6CBD2C12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0AD4D-2C5A-4E60-AE3E-E75CADD7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C4E66-F792-43DF-9156-2B1EC2A5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463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5CFB-758A-49D8-BBD6-D9EEFA10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3C45E-E27B-479B-9C54-B8FD8F57C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6DD27-CB48-4EE4-8369-F3074F82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794F4-2A9F-455D-8752-8653A18D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894F0-F1D3-4C14-81CC-6A6D351E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51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0C95C-BBAE-4B12-B33F-62CB90B9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EE959-7918-499C-9D1C-6032039B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6FC17-7950-4AFE-BA3D-BBE9FCE9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FFE0D-6283-4288-8E47-0977EE0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58177-F233-4AB5-95DE-92B78917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469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C331-8A61-486E-973D-63001EF3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9FA90-B1DF-42E5-8EE5-03283EF9C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FE89C-21DA-472B-BD5B-175CB3CA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B4734-AD62-41C1-8A9E-7E7DB633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492F9-4CC3-4DC0-A5A2-C1CBA1E5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3D6CA-FB6B-4E5A-BA3C-8D0F3A94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132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00977-D8F8-41E1-B64F-BD080F2B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D2778-B032-4085-981D-537E60168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0F5F4-6085-4291-9340-D8E55FF5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29F905-6429-410E-934D-A3EA9802C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B175A7-01F1-49D5-82FB-61C74D4F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BE0A51-0027-4615-A8A5-2FD6353D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51C616-DF72-47B4-924A-D931698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3D6D0-3559-4F6B-AE92-A364714B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2234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B5F4B-E1D8-4BF7-BC38-33DD11E9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25915-2726-455B-B160-DD65F0F9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8DCDF-ED61-493E-B312-3DE53E89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74D4D-ED1A-4367-BA39-1AB67EDE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009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08E4E-EAB1-46D6-9254-192B639C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C7D0F1-7827-4269-A160-5853E257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C3C47-38A7-45FF-9C35-68588BFE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034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391DF-6502-47EF-B7FE-0C2B1F1B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8D0CE-9532-4108-B47C-6835A8FF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5AB319-CAC0-4034-A50B-394089773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378FD8-3B99-443E-B66B-C6F6188C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518AB-57DF-4770-ADB7-A2089D5E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9501B-9801-4E5B-B35D-609BFE4D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778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8E5DC-3B63-420F-B19E-06B7E3F1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F16684-F3D7-4A7D-8DD4-FBEDAC4E4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FAFE77-EDC4-4238-8B43-807865E69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8025C-D195-498F-B289-C7977366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7792C-CEEB-4384-B742-E0B23FC9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679FA-B781-4CC3-A45D-66016B91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25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21F30-229A-4824-B92A-66C69B9D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1BF12-4BCE-4B97-8851-2EEBC1674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30579-8F90-48F5-BC98-05BC1B43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75C52-8B6C-4989-96E7-5052521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6A587-CB92-4316-A203-FAEE75C7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6549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5E79AD-90AA-4E86-97AC-7F5DFF2CB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DF9DD-B2BD-4741-9076-044ACED50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4E808-0420-44C8-93BF-96AAEA75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DF606-CF2F-4DCE-9F10-2E8F6C3A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20E21-AF4F-4FF2-9726-B7DB7A2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2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685082-4E5F-4EA4-929C-37DC34FA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BF2BFB-F219-41F2-909E-B97EF3ECA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BB373-16A7-4744-A426-6CF123716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80662-E602-4079-9B98-0FA7CA335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E4496-651C-4D3A-BC1E-C4C36EC38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9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8105775"/>
            <a:ext cx="11249025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11249025" y="1028700"/>
            <a:ext cx="6991350" cy="0"/>
          </a:xfrm>
          <a:prstGeom prst="line">
            <a:avLst/>
          </a:prstGeom>
          <a:ln w="19050" cap="flat">
            <a:solidFill>
              <a:srgbClr val="0A27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3633">
            <a:off x="6124566" y="5133975"/>
            <a:ext cx="10287018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298198" y="1476592"/>
            <a:ext cx="5162333" cy="7971484"/>
            <a:chOff x="0" y="0"/>
            <a:chExt cx="411226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l="-85679" r="-4565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896525" y="2288381"/>
            <a:ext cx="10133422" cy="4912767"/>
            <a:chOff x="-165995" y="-9525"/>
            <a:chExt cx="11697583" cy="6550356"/>
          </a:xfrm>
        </p:grpSpPr>
        <p:sp>
          <p:nvSpPr>
            <p:cNvPr id="10" name="TextBox 10"/>
            <p:cNvSpPr txBox="1"/>
            <p:nvPr/>
          </p:nvSpPr>
          <p:spPr>
            <a:xfrm>
              <a:off x="-165995" y="-9525"/>
              <a:ext cx="11697583" cy="505403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637"/>
                </a:lnSpc>
              </a:pPr>
              <a:endParaRPr dirty="0"/>
            </a:p>
            <a:p>
              <a:pPr>
                <a:lnSpc>
                  <a:spcPts val="15637"/>
                </a:lnSpc>
              </a:pPr>
              <a:r>
                <a:rPr lang="ko-KR" altLang="en-US" sz="8800" spc="-260" dirty="0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마이 </a:t>
              </a:r>
              <a:r>
                <a:rPr lang="ko-KR" altLang="en-US" sz="8800" spc="-260" dirty="0" err="1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리얼</a:t>
              </a:r>
              <a:r>
                <a:rPr lang="ko-KR" altLang="en-US" sz="8800" spc="-260" dirty="0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 봉사 스토리</a:t>
              </a:r>
              <a:endParaRPr lang="en-US" sz="88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3409" y="5959476"/>
              <a:ext cx="10739350" cy="5813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altLang="ko-KR" sz="3200" dirty="0">
                  <a:solidFill>
                    <a:srgbClr val="F4F4F4"/>
                  </a:solidFill>
                  <a:ea typeface="Arita Dotum Medium"/>
                </a:rPr>
                <a:t>‘</a:t>
              </a:r>
              <a:r>
                <a:rPr lang="ko-KR" altLang="en-US" sz="3200" dirty="0">
                  <a:solidFill>
                    <a:srgbClr val="F4F4F4"/>
                  </a:solidFill>
                  <a:ea typeface="Arita Dotum Medium"/>
                </a:rPr>
                <a:t>봉사자들의 </a:t>
              </a:r>
              <a:r>
                <a:rPr lang="ko-KR" altLang="en-US" sz="3200" dirty="0" err="1">
                  <a:solidFill>
                    <a:srgbClr val="F4F4F4"/>
                  </a:solidFill>
                  <a:ea typeface="Arita Dotum Medium"/>
                </a:rPr>
                <a:t>리얼</a:t>
              </a:r>
              <a:r>
                <a:rPr lang="ko-KR" altLang="en-US" sz="3200" dirty="0">
                  <a:solidFill>
                    <a:srgbClr val="F4F4F4"/>
                  </a:solidFill>
                  <a:ea typeface="Arita Dotum Medium"/>
                </a:rPr>
                <a:t> 후기 공유 커뮤니티</a:t>
              </a:r>
              <a:r>
                <a:rPr lang="en-US" altLang="ko-KR" sz="3200" dirty="0">
                  <a:solidFill>
                    <a:srgbClr val="F4F4F4"/>
                  </a:solidFill>
                  <a:ea typeface="Arita Dotum Medium"/>
                </a:rPr>
                <a:t>＇</a:t>
              </a:r>
              <a:endParaRPr lang="en-US" sz="3200" dirty="0">
                <a:solidFill>
                  <a:srgbClr val="F4F4F4"/>
                </a:solidFill>
                <a:ea typeface="Arita Dotum Medium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40324" y="8264204"/>
            <a:ext cx="9170476" cy="1460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2879"/>
              </a:lnSpc>
              <a:spcBef>
                <a:spcPct val="0"/>
              </a:spcBef>
            </a:pPr>
            <a:r>
              <a:rPr lang="en-US" altLang="ko-KR" sz="2800" dirty="0">
                <a:solidFill>
                  <a:srgbClr val="F4F4F4"/>
                </a:solidFill>
                <a:ea typeface="Arita Dotum Medium"/>
              </a:rPr>
              <a:t>[</a:t>
            </a:r>
            <a:r>
              <a:rPr lang="ko-KR" altLang="en-US" sz="2800" dirty="0">
                <a:solidFill>
                  <a:srgbClr val="F4F4F4"/>
                </a:solidFill>
                <a:ea typeface="Arita Dotum Medium"/>
              </a:rPr>
              <a:t>나머지 팀</a:t>
            </a:r>
            <a:r>
              <a:rPr lang="en-US" altLang="ko-KR" sz="2800" dirty="0">
                <a:solidFill>
                  <a:srgbClr val="F4F4F4"/>
                </a:solidFill>
                <a:ea typeface="Arita Dotum Medium"/>
              </a:rPr>
              <a:t>]</a:t>
            </a:r>
            <a:r>
              <a:rPr lang="ko-KR" altLang="en-US" sz="2800" dirty="0">
                <a:solidFill>
                  <a:srgbClr val="F4F4F4"/>
                </a:solidFill>
                <a:ea typeface="Arita Dotum Medium"/>
              </a:rPr>
              <a:t> </a:t>
            </a:r>
            <a:br>
              <a:rPr lang="en-US" altLang="ko-KR" sz="2000" dirty="0">
                <a:solidFill>
                  <a:srgbClr val="F4F4F4"/>
                </a:solidFill>
                <a:ea typeface="Arita Dotum Medium"/>
              </a:rPr>
            </a:b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12131473 </a:t>
            </a:r>
            <a:r>
              <a:rPr lang="ko-KR" altLang="en-US" sz="2000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김도완</a:t>
            </a:r>
            <a:r>
              <a:rPr lang="ko-KR" altLang="en-US" sz="2000" dirty="0">
                <a:solidFill>
                  <a:srgbClr val="F4F4F4"/>
                </a:solidFill>
                <a:ea typeface="Arita Dotum Medium"/>
              </a:rPr>
              <a:t> </a:t>
            </a: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/ g82llxty@gmail.com</a:t>
            </a:r>
          </a:p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12151406 </a:t>
            </a:r>
            <a:r>
              <a:rPr lang="ko-KR" altLang="en-US" sz="2000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송찬호</a:t>
            </a:r>
            <a:r>
              <a:rPr lang="ko-KR" altLang="en-US" sz="2000" dirty="0">
                <a:solidFill>
                  <a:srgbClr val="F4F4F4"/>
                </a:solidFill>
                <a:ea typeface="Arita Dotum Medium"/>
              </a:rPr>
              <a:t> </a:t>
            </a: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/ insertend23@gmail.com </a:t>
            </a:r>
          </a:p>
          <a:p>
            <a:pPr lvl="0">
              <a:lnSpc>
                <a:spcPts val="2879"/>
              </a:lnSpc>
              <a:spcBef>
                <a:spcPct val="0"/>
              </a:spcBef>
            </a:pP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12171732 </a:t>
            </a:r>
            <a:r>
              <a:rPr lang="ko-KR" altLang="en-US" sz="2000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박완섭</a:t>
            </a:r>
            <a:r>
              <a:rPr lang="en-US" altLang="ko-KR" sz="2000" dirty="0">
                <a:solidFill>
                  <a:srgbClr val="F4F4F4"/>
                </a:solidFill>
                <a:ea typeface="Arita Dotum Medium"/>
              </a:rPr>
              <a:t> / zlx454545@gmail.com</a:t>
            </a:r>
          </a:p>
        </p:txBody>
      </p:sp>
      <p:pic>
        <p:nvPicPr>
          <p:cNvPr id="13" name="Picture 2" descr="Percent PNG">
            <a:extLst>
              <a:ext uri="{FF2B5EF4-FFF2-40B4-BE49-F238E27FC236}">
                <a16:creationId xmlns:a16="http://schemas.microsoft.com/office/drawing/2014/main" id="{21082909-F111-5836-50E0-57309473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24" y="716878"/>
            <a:ext cx="1541874" cy="15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1" y="1562100"/>
            <a:ext cx="14789021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경쟁자 분석</a:t>
            </a:r>
            <a:endParaRPr lang="en-US" altLang="ko-KR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914445"/>
            <a:r>
              <a:rPr lang="en-US" altLang="ko-KR" sz="88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(Competitor Analysis)</a:t>
            </a:r>
            <a:endParaRPr lang="ko-KR" altLang="en-US" sz="88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5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69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4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69"/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경쟁자 분석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(Competitor Analysis)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8E7E5-0664-61C3-1717-53CAD80E2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56" r="37444" b="73333"/>
          <a:stretch/>
        </p:blipFill>
        <p:spPr>
          <a:xfrm>
            <a:off x="819152" y="2540447"/>
            <a:ext cx="3981446" cy="15362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6EA6B-087B-D72A-51E9-EE5447A64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92" r="41980" b="27778"/>
          <a:stretch/>
        </p:blipFill>
        <p:spPr>
          <a:xfrm>
            <a:off x="807755" y="3771901"/>
            <a:ext cx="3992843" cy="14350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6E113E-5ED6-7C4A-8B8E-F03BCF44EB92}"/>
              </a:ext>
            </a:extLst>
          </p:cNvPr>
          <p:cNvSpPr/>
          <p:nvPr/>
        </p:nvSpPr>
        <p:spPr>
          <a:xfrm>
            <a:off x="361950" y="5524500"/>
            <a:ext cx="5353050" cy="449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[1365 / VMS]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 서비스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 주변 봉사정보 확인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인증서 발급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일지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X)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개인별 봉사활동 현황 맞춤 관리</a:t>
            </a:r>
            <a:b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미션 서비스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관리 기능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</a:t>
            </a:r>
            <a:r>
              <a:rPr lang="ko-KR" altLang="en-US" sz="2400" dirty="0" err="1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리얼</a:t>
            </a: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 후기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 후기 분류 </a:t>
            </a:r>
            <a:r>
              <a:rPr lang="en-US" altLang="ko-KR" sz="24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D1CB41-A8E1-206E-730F-1348E1706E69}"/>
              </a:ext>
            </a:extLst>
          </p:cNvPr>
          <p:cNvCxnSpPr/>
          <p:nvPr/>
        </p:nvCxnSpPr>
        <p:spPr>
          <a:xfrm>
            <a:off x="12192000" y="2552700"/>
            <a:ext cx="0" cy="746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41BF62-9E28-10A8-6C3B-71E1DCCB5633}"/>
              </a:ext>
            </a:extLst>
          </p:cNvPr>
          <p:cNvCxnSpPr/>
          <p:nvPr/>
        </p:nvCxnSpPr>
        <p:spPr>
          <a:xfrm>
            <a:off x="6096000" y="2552700"/>
            <a:ext cx="0" cy="7467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1D3968-82FE-66A3-C9D9-D2790149EC3C}"/>
              </a:ext>
            </a:extLst>
          </p:cNvPr>
          <p:cNvSpPr/>
          <p:nvPr/>
        </p:nvSpPr>
        <p:spPr>
          <a:xfrm>
            <a:off x="6477004" y="2567327"/>
            <a:ext cx="5343524" cy="26395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371669"/>
            <a:r>
              <a:rPr lang="ko-KR" altLang="en-US" sz="6000" dirty="0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마이 </a:t>
            </a:r>
            <a:r>
              <a:rPr lang="ko-KR" altLang="en-US" sz="6000" dirty="0" err="1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리얼</a:t>
            </a:r>
            <a:r>
              <a:rPr lang="ko-KR" altLang="en-US" sz="6000" dirty="0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봉사스토리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F16CD-1D85-7A7D-9A9F-022B97220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6" y="2703128"/>
            <a:ext cx="2161067" cy="23679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90E65-0797-1F83-7FC2-CF01F8BA2029}"/>
              </a:ext>
            </a:extLst>
          </p:cNvPr>
          <p:cNvSpPr/>
          <p:nvPr/>
        </p:nvSpPr>
        <p:spPr>
          <a:xfrm>
            <a:off x="6467475" y="5524501"/>
            <a:ext cx="5353050" cy="4495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45"/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마이 </a:t>
            </a:r>
            <a:r>
              <a:rPr lang="ko-KR" altLang="en-US" sz="2400" b="1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리얼</a:t>
            </a:r>
            <a:r>
              <a:rPr lang="ko-KR" altLang="en-US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봉사스토리</a:t>
            </a:r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</a:p>
          <a:p>
            <a:pPr algn="ctr" defTabSz="914445"/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제공서비스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봉사자 중심 후기 및 활동 정보 제공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눈에 볼 수 있는 봉사자 반응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퀴즈 기능을 활용한 봉사자 관리</a:t>
            </a: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defTabSz="914445"/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</a:b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</a:b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4E8530-A533-3814-7F1B-1B5AC65C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1" t="9259" r="25597" b="75185"/>
          <a:stretch/>
        </p:blipFill>
        <p:spPr>
          <a:xfrm>
            <a:off x="12431720" y="2567325"/>
            <a:ext cx="5484803" cy="26395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AD842-53DF-EA67-44F3-241AD5E15B77}"/>
              </a:ext>
            </a:extLst>
          </p:cNvPr>
          <p:cNvSpPr/>
          <p:nvPr/>
        </p:nvSpPr>
        <p:spPr>
          <a:xfrm>
            <a:off x="12630150" y="5524500"/>
            <a:ext cx="5353050" cy="449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같이봉사</a:t>
            </a:r>
            <a:r>
              <a:rPr lang="en-US" altLang="ko-KR" sz="24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</a:p>
          <a:p>
            <a:pPr algn="ctr" defTabSz="914445"/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 서비스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봉사활동 홍보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일정 관리 앱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관심있는 봉사활동 지정</a:t>
            </a:r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봉사활동의 정보 확인 가능</a:t>
            </a: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defTabSz="914445"/>
            <a:b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endParaRPr lang="en-US" altLang="ko-KR" sz="24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342917" indent="-342917" defTabSz="914445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관리 기능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 defTabSz="914445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</a:t>
            </a:r>
            <a:r>
              <a:rPr lang="ko-KR" altLang="en-US" sz="2400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리얼</a:t>
            </a: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 후기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342917" indent="-342917" defTabSz="914445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후기 분류 </a:t>
            </a:r>
            <a:r>
              <a:rPr lang="en-US" altLang="ko-KR" sz="24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709851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필요 기술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(Technology)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134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0A27CD"/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/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필요기술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(Technology)</a:t>
            </a:r>
          </a:p>
        </p:txBody>
      </p:sp>
      <p:pic>
        <p:nvPicPr>
          <p:cNvPr id="24" name="Picture 2" descr="코틀린[Kotlin] - Toast 메세지 띄우기 : 네이버 블로그">
            <a:extLst>
              <a:ext uri="{FF2B5EF4-FFF2-40B4-BE49-F238E27FC236}">
                <a16:creationId xmlns:a16="http://schemas.microsoft.com/office/drawing/2014/main" id="{2A1C411E-19AA-49DB-59CE-A9160F64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63070"/>
            <a:ext cx="3329808" cy="18709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프로젝트 구조(sequelize)">
            <a:extLst>
              <a:ext uri="{FF2B5EF4-FFF2-40B4-BE49-F238E27FC236}">
                <a16:creationId xmlns:a16="http://schemas.microsoft.com/office/drawing/2014/main" id="{17A6408B-27DF-8DB7-51DA-B1049F212E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109" r="9259" b="26109"/>
          <a:stretch/>
        </p:blipFill>
        <p:spPr bwMode="auto">
          <a:xfrm>
            <a:off x="7460045" y="3463070"/>
            <a:ext cx="3329809" cy="19526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MySQL 기본 사용법 주요 명령어들 정리(feat DDL, DML, DCL)">
            <a:extLst>
              <a:ext uri="{FF2B5EF4-FFF2-40B4-BE49-F238E27FC236}">
                <a16:creationId xmlns:a16="http://schemas.microsoft.com/office/drawing/2014/main" id="{7FFDB08F-F766-A29D-87C5-DE300D113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" t="13359" b="34479"/>
          <a:stretch/>
        </p:blipFill>
        <p:spPr bwMode="auto">
          <a:xfrm>
            <a:off x="13586592" y="3497851"/>
            <a:ext cx="3329808" cy="18830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lask] #1 Flask 시작하기 with MAC">
            <a:extLst>
              <a:ext uri="{FF2B5EF4-FFF2-40B4-BE49-F238E27FC236}">
                <a16:creationId xmlns:a16="http://schemas.microsoft.com/office/drawing/2014/main" id="{0EF42C09-6F22-C685-472C-E61E5812F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995" y="6853970"/>
            <a:ext cx="3344764" cy="187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6F4DC790-DB3D-4800-A929-1669CB587312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4701408" y="4398535"/>
            <a:ext cx="2758637" cy="4084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D406F46F-F3D0-68D6-48D6-8678569B40E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9124950" y="5415690"/>
            <a:ext cx="0" cy="147638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C3301D7-18C7-EBE9-5319-42A73623FDB0}"/>
              </a:ext>
            </a:extLst>
          </p:cNvPr>
          <p:cNvCxnSpPr>
            <a:stCxn id="25" idx="3"/>
            <a:endCxn id="26" idx="1"/>
          </p:cNvCxnSpPr>
          <p:nvPr/>
        </p:nvCxnSpPr>
        <p:spPr>
          <a:xfrm>
            <a:off x="10789854" y="4439380"/>
            <a:ext cx="279673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832F6C5-60C3-107A-9501-33D8A7FB0CB8}"/>
              </a:ext>
            </a:extLst>
          </p:cNvPr>
          <p:cNvSpPr/>
          <p:nvPr/>
        </p:nvSpPr>
        <p:spPr>
          <a:xfrm>
            <a:off x="1657350" y="5524500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앱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F5C98-DDD3-72FB-CA0C-1D237A713DE4}"/>
              </a:ext>
            </a:extLst>
          </p:cNvPr>
          <p:cNvSpPr/>
          <p:nvPr/>
        </p:nvSpPr>
        <p:spPr>
          <a:xfrm>
            <a:off x="7732252" y="2682082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메인 서버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4941284-4E78-08D9-C3ED-C400A516F368}"/>
              </a:ext>
            </a:extLst>
          </p:cNvPr>
          <p:cNvSpPr/>
          <p:nvPr/>
        </p:nvSpPr>
        <p:spPr>
          <a:xfrm>
            <a:off x="7732252" y="9036290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 연동 서버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181EA71-89AF-AF84-EBC4-5EE0CD765662}"/>
              </a:ext>
            </a:extLst>
          </p:cNvPr>
          <p:cNvSpPr/>
          <p:nvPr/>
        </p:nvSpPr>
        <p:spPr>
          <a:xfrm>
            <a:off x="13870371" y="5524500"/>
            <a:ext cx="2762250" cy="540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데이터  </a:t>
            </a:r>
            <a:r>
              <a:rPr lang="en-US" altLang="ko-KR" sz="24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DB]</a:t>
            </a:r>
            <a:endParaRPr lang="en-US" altLang="ko-KR" sz="24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9573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진행 상황</a:t>
            </a:r>
            <a:b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0A27CD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</a:b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srgbClr val="0A27CD"/>
                </a:solidFill>
                <a:effectLst/>
                <a:uLnTx/>
                <a:uFillTx/>
                <a:latin typeface="210 앱굴림 L" panose="02020603020101020101" pitchFamily="18" charset="-127"/>
                <a:ea typeface="210 앱굴림 L" panose="02020603020101020101" pitchFamily="18" charset="-127"/>
                <a:cs typeface="+mn-cs"/>
              </a:rPr>
              <a:t>(Progress)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srgbClr val="0A27CD"/>
              </a:solidFill>
              <a:effectLst/>
              <a:uLnTx/>
              <a:uFillTx/>
              <a:latin typeface="210 앱굴림 L" panose="02020603020101020101" pitchFamily="18" charset="-127"/>
              <a:ea typeface="210 앱굴림 L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1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진행 상황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(Progress)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봉사 후기의 반응 분류를 위한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koBert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모델 제작 및 서버와의 연동을 위한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Rest API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구현 완료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07F64B-3035-47C5-B04E-2F0D2B263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153"/>
          <a:stretch/>
        </p:blipFill>
        <p:spPr>
          <a:xfrm>
            <a:off x="685800" y="3129800"/>
            <a:ext cx="6473458" cy="54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80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진행 상황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(Progress)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서버와 연동할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DB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의 설계 및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08서울남산체 L" panose="02020603020101020101" pitchFamily="18" charset="-127"/>
                <a:ea typeface="08서울남산체 L" panose="02020603020101020101" pitchFamily="18" charset="-127"/>
                <a:cs typeface="+mn-cs"/>
              </a:rPr>
              <a:t>구조 구현 완료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08서울남산체 L" panose="02020603020101020101" pitchFamily="18" charset="-127"/>
              <a:ea typeface="08서울남산체 L" panose="020206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54D0E-8B9F-5274-74C3-F973DB9F6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0" r="9363"/>
          <a:stretch/>
        </p:blipFill>
        <p:spPr>
          <a:xfrm>
            <a:off x="990600" y="3129800"/>
            <a:ext cx="6569972" cy="5459768"/>
          </a:xfrm>
          <a:prstGeom prst="rect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880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solidFill>
                  <a:srgbClr val="0A27CD"/>
                </a:solidFill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CB722-C0CF-D3B4-C8B3-9552C85FC843}"/>
              </a:ext>
            </a:extLst>
          </p:cNvPr>
          <p:cNvSpPr txBox="1"/>
          <p:nvPr/>
        </p:nvSpPr>
        <p:spPr>
          <a:xfrm>
            <a:off x="361950" y="460753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진행 상황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(Progress)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D717901-5260-D3CF-E6E1-0E43CC7FE91F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 cap="flat" cmpd="sng" algn="ctr">
            <a:solidFill>
              <a:srgbClr val="4472C4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앱의 </a:t>
            </a:r>
            <a:r>
              <a:rPr lang="ko-KR" altLang="en-US" sz="3600" kern="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메인페이지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검색페이지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</a:p>
          <a:p>
            <a:pPr marR="0" lvl="0" defTabSz="13716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마이페이지</a:t>
            </a:r>
            <a:r>
              <a:rPr lang="en-US" altLang="ko-KR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3600" kern="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등등의 레이아웃 페이지 제작 중</a:t>
            </a:r>
            <a:endParaRPr lang="en-US" altLang="ko-KR" sz="3600" kern="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54ED40-3AC1-BE96-F80A-5554A7470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540833"/>
            <a:ext cx="4800600" cy="663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1" y="1562100"/>
            <a:ext cx="14789021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5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모형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(Business Model)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089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200" spc="-260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사업화 모형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(Business Model)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45" indent="-914445" defTabSz="914445" latinLnBrk="1">
              <a:buFontTx/>
              <a:buAutoNum type="arabicPeriod"/>
            </a:pP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광고 배너 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/</a:t>
            </a:r>
            <a:r>
              <a:rPr lang="ko-KR" altLang="en-US" sz="270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피드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광고 기능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봉사자 후기를 활용하여 홍보</a:t>
            </a:r>
            <a:endParaRPr lang="en-US" altLang="ko-KR" sz="27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endParaRPr lang="en-US" altLang="ko-KR" sz="27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퀴즈 부분 유료화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2700" spc="-225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spc="-225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퀴즈 기본 제공 횟수 초과시 유료</a:t>
            </a:r>
            <a:endParaRPr lang="en-US" altLang="ko-KR" sz="2700" spc="-225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endParaRPr lang="en-US" altLang="ko-KR" sz="27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914445" indent="-914445" defTabSz="914445" latinLnBrk="1">
              <a:buFontTx/>
              <a:buAutoNum type="arabicPeriod"/>
            </a:pP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단체장 기능 유료화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(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월 또는 연 구독료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)</a:t>
            </a:r>
            <a:r>
              <a:rPr lang="ko-KR" altLang="en-US" sz="2700" dirty="0">
                <a:solidFill>
                  <a:prstClr val="black">
                    <a:lumMod val="95000"/>
                    <a:lumOff val="5000"/>
                  </a:prstClr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 </a:t>
            </a:r>
            <a:br>
              <a:rPr lang="en-US" altLang="ko-KR" sz="2700" dirty="0">
                <a:solidFill>
                  <a:prstClr val="black">
                    <a:lumMod val="95000"/>
                    <a:lumOff val="5000"/>
                  </a:prstClr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봉사 </a:t>
            </a:r>
            <a:r>
              <a:rPr lang="ko-KR" altLang="en-US" sz="270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후기글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 공식 인증 마크 제공 기능</a:t>
            </a: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 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퀴즈 제작 및 제공 기능</a:t>
            </a:r>
            <a:b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</a:br>
            <a:r>
              <a:rPr lang="en-US" altLang="ko-KR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2700" dirty="0" err="1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회원별</a:t>
            </a:r>
            <a:r>
              <a:rPr lang="ko-KR" altLang="en-US" sz="27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  <a:sym typeface="Wingdings" panose="05000000000000000000" pitchFamily="2" charset="2"/>
              </a:rPr>
              <a:t> 봉사 인증 및 기록 갱신 </a:t>
            </a:r>
            <a:endParaRPr lang="en-US" altLang="ko-KR" sz="2700" dirty="0">
              <a:solidFill>
                <a:prstClr val="black">
                  <a:lumMod val="95000"/>
                  <a:lumOff val="5000"/>
                </a:prstClr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5A16B3-73C7-446B-9B5A-FC5B3ECF0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1" y="2809780"/>
            <a:ext cx="6660326" cy="666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8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5181597" y="3217365"/>
            <a:ext cx="7924798" cy="5924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문제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(Problem)</a:t>
            </a:r>
          </a:p>
          <a:p>
            <a:pPr algn="ctr">
              <a:lnSpc>
                <a:spcPts val="4160"/>
              </a:lnSpc>
            </a:pP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해결 방안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(Solution)</a:t>
            </a:r>
          </a:p>
          <a:p>
            <a:pPr algn="ctr">
              <a:lnSpc>
                <a:spcPts val="4160"/>
              </a:lnSpc>
            </a:pP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경쟁자 분석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(Competitor Analysis)</a:t>
            </a: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endParaRPr lang="en-US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필요 기술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(Technology)</a:t>
            </a:r>
          </a:p>
          <a:p>
            <a:pPr algn="ctr">
              <a:lnSpc>
                <a:spcPts val="4160"/>
              </a:lnSpc>
            </a:pPr>
            <a:endParaRPr lang="en-US" altLang="ko-KR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진행 상황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(Progress)</a:t>
            </a:r>
          </a:p>
          <a:p>
            <a:pPr algn="ctr">
              <a:lnSpc>
                <a:spcPts val="4160"/>
              </a:lnSpc>
            </a:pPr>
            <a:endParaRPr lang="en-US" altLang="ko-KR" sz="40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>
              <a:lnSpc>
                <a:spcPts val="4160"/>
              </a:lnSpc>
            </a:pPr>
            <a:r>
              <a:rPr lang="ko-KR" altLang="en-US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전략</a:t>
            </a:r>
            <a:r>
              <a:rPr lang="en-US" altLang="ko-KR" sz="40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(Business Strategy)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92300" y="1282721"/>
            <a:ext cx="6903399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ko-KR" altLang="en-US" sz="72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목차</a:t>
            </a:r>
            <a:endParaRPr lang="en-US" sz="72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189844-8B43-01C1-CCBA-073CCD1DAF9C}"/>
              </a:ext>
            </a:extLst>
          </p:cNvPr>
          <p:cNvSpPr/>
          <p:nvPr/>
        </p:nvSpPr>
        <p:spPr>
          <a:xfrm>
            <a:off x="5181600" y="952500"/>
            <a:ext cx="7924798" cy="8537184"/>
          </a:xfrm>
          <a:prstGeom prst="rect">
            <a:avLst/>
          </a:prstGeom>
          <a:noFill/>
          <a:ln>
            <a:solidFill>
              <a:srgbClr val="0A2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C082BF8F-EF37-21F1-62AD-870C3A372A45}"/>
              </a:ext>
            </a:extLst>
          </p:cNvPr>
          <p:cNvSpPr/>
          <p:nvPr/>
        </p:nvSpPr>
        <p:spPr>
          <a:xfrm rot="-10800000">
            <a:off x="5181597" y="2654321"/>
            <a:ext cx="7924800" cy="0"/>
          </a:xfrm>
          <a:prstGeom prst="line">
            <a:avLst/>
          </a:prstGeom>
          <a:ln w="28575" cap="flat">
            <a:solidFill>
              <a:srgbClr val="0A27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974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58145" y="4991100"/>
            <a:ext cx="9144000" cy="1281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40"/>
              </a:lnSpc>
              <a:spcBef>
                <a:spcPct val="0"/>
              </a:spcBef>
            </a:pPr>
            <a:r>
              <a:rPr lang="ko-KR" altLang="en-US" sz="13800" u="none" dirty="0">
                <a:solidFill>
                  <a:srgbClr val="F4F4F4"/>
                </a:solidFill>
                <a:ea typeface="Arita Dotum Medium Bold"/>
              </a:rPr>
              <a:t>감사합니다</a:t>
            </a:r>
            <a:endParaRPr lang="en-US" sz="13800" u="none" dirty="0">
              <a:solidFill>
                <a:srgbClr val="F4F4F4"/>
              </a:solidFill>
              <a:ea typeface="Arita Dotum Medium Bold"/>
            </a:endParaRPr>
          </a:p>
        </p:txBody>
      </p:sp>
      <p:pic>
        <p:nvPicPr>
          <p:cNvPr id="17" name="Picture 2" descr="Percent PNG">
            <a:extLst>
              <a:ext uri="{FF2B5EF4-FFF2-40B4-BE49-F238E27FC236}">
                <a16:creationId xmlns:a16="http://schemas.microsoft.com/office/drawing/2014/main" id="{F57EC8AB-8E82-B7E8-5213-35B12D486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24" y="716878"/>
            <a:ext cx="1541874" cy="15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rcent PNG">
            <a:extLst>
              <a:ext uri="{FF2B5EF4-FFF2-40B4-BE49-F238E27FC236}">
                <a16:creationId xmlns:a16="http://schemas.microsoft.com/office/drawing/2014/main" id="{5FE75327-9A8C-A1AB-C272-D8F11DC20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0" y="7658100"/>
            <a:ext cx="1541874" cy="15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59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문제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(Problem)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7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부족한 정보 공유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4400" b="1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400" b="1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30225" indent="-34290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찾기 어려운 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3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리얼</a:t>
            </a:r>
            <a:r>
              <a:rPr lang="ko-KR" altLang="en-US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봉사 후기</a:t>
            </a:r>
            <a:r>
              <a:rPr lang="en-US" altLang="ko-KR" sz="3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</a:p>
          <a:p>
            <a:pPr marL="187325"/>
            <a:endParaRPr lang="en-US" altLang="ko-KR" sz="24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473075" indent="-28575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구체적이지 않은 봉사 커리큘럼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187325"/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473075" indent="-28575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정보 부족으로부터 오는 두려움</a:t>
            </a:r>
            <a:endParaRPr lang="en-US" altLang="ko-KR" sz="2700" dirty="0">
              <a:solidFill>
                <a:prstClr val="black">
                  <a:lumMod val="95000"/>
                  <a:lumOff val="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64CC5-84B3-3B45-6FDD-32F85FF4F2F2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131050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부족한 봉사 후기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30225" indent="-34290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중간 봉사 후기 감소</a:t>
            </a:r>
            <a:b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473075" indent="-28575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봉사를 마치고 나면</a:t>
            </a:r>
            <a: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후기를 작성하지 않는 경우도 다수 존재</a:t>
            </a:r>
            <a: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99896-446B-2BEA-54F3-156158087B2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96172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원하는 반응의 후기</a:t>
            </a:r>
            <a: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30225" indent="-342900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장문의 봉사 후기는 읽기에는 부담되지만 봉사자가 어떤 감정을 느꼈는지는 궁금함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3B59-2ACB-9DF9-9B47-759D297F39BE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94288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kumimoji="0" lang="en-US" altLang="ko-KR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498" y="3489158"/>
            <a:ext cx="4741053" cy="4741053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7325" algn="ctr"/>
            <a:r>
              <a:rPr lang="ko-KR" altLang="en-US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정리</a:t>
            </a:r>
            <a:br>
              <a:rPr lang="en-US" altLang="ko-KR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4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리얼한 봉사 후기와 반응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chemeClr val="tx1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구체적으로 어떠한 봉사 활동을 하는지 정보를 구하기 어렵다</a:t>
            </a:r>
            <a:r>
              <a:rPr lang="en-US" altLang="ko-KR" sz="3600" dirty="0">
                <a:solidFill>
                  <a:schemeClr val="tx1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91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749490" y="1562100"/>
            <a:ext cx="14789020" cy="74676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2667000" y="2362200"/>
            <a:ext cx="12954000" cy="58674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해결 방안</a:t>
            </a:r>
            <a:b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96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(Solution)</a:t>
            </a:r>
            <a:endParaRPr lang="ko-KR" altLang="en-US" sz="96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6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8288000" cy="21717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381000" y="462602"/>
            <a:ext cx="1752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 latinLnBrk="1"/>
            <a:r>
              <a:rPr kumimoji="0" lang="ko-KR" altLang="en-US" sz="7200" b="0" i="0" u="none" strike="noStrike" kern="1200" cap="none" spc="-26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해결 방안</a:t>
            </a:r>
            <a:r>
              <a:rPr lang="en-US" altLang="ko-KR" sz="7200" spc="-260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(Solution)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7943222" y="3129800"/>
            <a:ext cx="8748944" cy="5459768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 defTabSz="1371600" latinLnBrk="1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봉사자들의 </a:t>
            </a:r>
            <a:r>
              <a:rPr lang="en-US" altLang="ko-KR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Real</a:t>
            </a: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 후기를 공유하고 소통할 수 있는 커뮤니티 제작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indent="-571500" defTabSz="1371600" latinLnBrk="1">
              <a:buFontTx/>
              <a:buChar char="-"/>
            </a:pP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571500" indent="-571500" defTabSz="1371600" latinLnBrk="1">
              <a:buFontTx/>
              <a:buChar char="-"/>
            </a:pPr>
            <a:r>
              <a:rPr lang="ko-KR" altLang="en-US" sz="3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후기 글들을 정해진 반응에 따라 분류</a:t>
            </a:r>
            <a:endParaRPr lang="en-US" altLang="ko-KR" sz="3600" dirty="0">
              <a:solidFill>
                <a:schemeClr val="tx1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1A46E-EDDF-4CC4-9134-7FE179CF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05" y="2634302"/>
            <a:ext cx="6228942" cy="62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5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9461</TotalTime>
  <Words>1183</Words>
  <Application>Microsoft Office PowerPoint</Application>
  <PresentationFormat>사용자 지정</PresentationFormat>
  <Paragraphs>114</Paragraphs>
  <Slides>20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3" baseType="lpstr">
      <vt:lpstr>아리따-돋움4.0(OTF)-SemiBold</vt:lpstr>
      <vt:lpstr>HY헤드라인M</vt:lpstr>
      <vt:lpstr>Wingdings</vt:lpstr>
      <vt:lpstr>08서울남산체 M</vt:lpstr>
      <vt:lpstr>08서울남산체 L</vt:lpstr>
      <vt:lpstr>1훈핑크풍차 Regular</vt:lpstr>
      <vt:lpstr>아리따-돋움4.0(OTF)-Medium</vt:lpstr>
      <vt:lpstr>맑은 고딕</vt:lpstr>
      <vt:lpstr>210 앱굴림 L</vt:lpstr>
      <vt:lpstr>Calibri</vt:lpstr>
      <vt:lpstr>Arial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송찬호</cp:lastModifiedBy>
  <cp:revision>28</cp:revision>
  <dcterms:created xsi:type="dcterms:W3CDTF">2006-08-16T00:00:00Z</dcterms:created>
  <dcterms:modified xsi:type="dcterms:W3CDTF">2022-11-03T06:16:27Z</dcterms:modified>
  <dc:identifier>DAEEGJGjIzs</dc:identifier>
</cp:coreProperties>
</file>